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9" r:id="rId4"/>
    <p:sldId id="260" r:id="rId5"/>
    <p:sldId id="261" r:id="rId6"/>
    <p:sldId id="262" r:id="rId7"/>
    <p:sldId id="263" r:id="rId8"/>
    <p:sldId id="291" r:id="rId9"/>
    <p:sldId id="266" r:id="rId10"/>
    <p:sldId id="264" r:id="rId11"/>
    <p:sldId id="268" r:id="rId12"/>
    <p:sldId id="265" r:id="rId13"/>
    <p:sldId id="267" r:id="rId14"/>
    <p:sldId id="269" r:id="rId15"/>
    <p:sldId id="270" r:id="rId16"/>
    <p:sldId id="278" r:id="rId17"/>
    <p:sldId id="271" r:id="rId18"/>
    <p:sldId id="272" r:id="rId19"/>
    <p:sldId id="273" r:id="rId20"/>
    <p:sldId id="274" r:id="rId21"/>
    <p:sldId id="275" r:id="rId22"/>
    <p:sldId id="276" r:id="rId23"/>
    <p:sldId id="277"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72" d="100"/>
          <a:sy n="72" d="100"/>
        </p:scale>
        <p:origin x="660"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p:cNvSpPr>
            <a:spLocks noGrp="1"/>
          </p:cNvSpPr>
          <p:nvPr>
            <p:ph type="dt" sz="half" idx="10"/>
          </p:nvPr>
        </p:nvSpPr>
        <p:spPr/>
        <p:txBody>
          <a:bodyPr/>
          <a:lstStyle/>
          <a:p>
            <a:fld id="{D8B57146-5636-445D-BFFD-927CC7D509EE}" type="datetimeFigureOut">
              <a:rPr lang="en-GB" smtClean="0"/>
              <a:t>08/03/2023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5B7960A-96EE-4C41-9AC0-C9709F5DC9BE}" type="slidenum">
              <a:rPr lang="en-GB" smtClean="0"/>
              <a:t>‹#›</a:t>
            </a:fld>
            <a:endParaRPr lang="en-GB"/>
          </a:p>
        </p:txBody>
      </p:sp>
    </p:spTree>
    <p:extLst>
      <p:ext uri="{BB962C8B-B14F-4D97-AF65-F5344CB8AC3E}">
        <p14:creationId xmlns:p14="http://schemas.microsoft.com/office/powerpoint/2010/main" val="20548959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D8B57146-5636-445D-BFFD-927CC7D509EE}" type="datetimeFigureOut">
              <a:rPr lang="en-GB" smtClean="0"/>
              <a:t>08/03/2023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5B7960A-96EE-4C41-9AC0-C9709F5DC9BE}" type="slidenum">
              <a:rPr lang="en-GB" smtClean="0"/>
              <a:t>‹#›</a:t>
            </a:fld>
            <a:endParaRPr lang="en-GB"/>
          </a:p>
        </p:txBody>
      </p:sp>
    </p:spTree>
    <p:extLst>
      <p:ext uri="{BB962C8B-B14F-4D97-AF65-F5344CB8AC3E}">
        <p14:creationId xmlns:p14="http://schemas.microsoft.com/office/powerpoint/2010/main" val="4175454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D8B57146-5636-445D-BFFD-927CC7D509EE}" type="datetimeFigureOut">
              <a:rPr lang="en-GB" smtClean="0"/>
              <a:t>08/03/2023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5B7960A-96EE-4C41-9AC0-C9709F5DC9BE}" type="slidenum">
              <a:rPr lang="en-GB" smtClean="0"/>
              <a:t>‹#›</a:t>
            </a:fld>
            <a:endParaRPr lang="en-GB"/>
          </a:p>
        </p:txBody>
      </p:sp>
    </p:spTree>
    <p:extLst>
      <p:ext uri="{BB962C8B-B14F-4D97-AF65-F5344CB8AC3E}">
        <p14:creationId xmlns:p14="http://schemas.microsoft.com/office/powerpoint/2010/main" val="12815015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D8B57146-5636-445D-BFFD-927CC7D509EE}" type="datetimeFigureOut">
              <a:rPr lang="en-GB" smtClean="0"/>
              <a:t>08/03/2023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5B7960A-96EE-4C41-9AC0-C9709F5DC9BE}" type="slidenum">
              <a:rPr lang="en-GB" smtClean="0"/>
              <a:t>‹#›</a:t>
            </a:fld>
            <a:endParaRPr lang="en-GB"/>
          </a:p>
        </p:txBody>
      </p:sp>
    </p:spTree>
    <p:extLst>
      <p:ext uri="{BB962C8B-B14F-4D97-AF65-F5344CB8AC3E}">
        <p14:creationId xmlns:p14="http://schemas.microsoft.com/office/powerpoint/2010/main" val="4309653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8B57146-5636-445D-BFFD-927CC7D509EE}" type="datetimeFigureOut">
              <a:rPr lang="en-GB" smtClean="0"/>
              <a:t>08/03/2023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5B7960A-96EE-4C41-9AC0-C9709F5DC9BE}" type="slidenum">
              <a:rPr lang="en-GB" smtClean="0"/>
              <a:t>‹#›</a:t>
            </a:fld>
            <a:endParaRPr lang="en-GB"/>
          </a:p>
        </p:txBody>
      </p:sp>
    </p:spTree>
    <p:extLst>
      <p:ext uri="{BB962C8B-B14F-4D97-AF65-F5344CB8AC3E}">
        <p14:creationId xmlns:p14="http://schemas.microsoft.com/office/powerpoint/2010/main" val="28627950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p:txBody>
          <a:bodyPr/>
          <a:lstStyle/>
          <a:p>
            <a:fld id="{D8B57146-5636-445D-BFFD-927CC7D509EE}" type="datetimeFigureOut">
              <a:rPr lang="en-GB" smtClean="0"/>
              <a:t>08/03/2023</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5B7960A-96EE-4C41-9AC0-C9709F5DC9BE}" type="slidenum">
              <a:rPr lang="en-GB" smtClean="0"/>
              <a:t>‹#›</a:t>
            </a:fld>
            <a:endParaRPr lang="en-GB"/>
          </a:p>
        </p:txBody>
      </p:sp>
    </p:spTree>
    <p:extLst>
      <p:ext uri="{BB962C8B-B14F-4D97-AF65-F5344CB8AC3E}">
        <p14:creationId xmlns:p14="http://schemas.microsoft.com/office/powerpoint/2010/main" val="11326095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p:cNvSpPr>
            <a:spLocks noGrp="1"/>
          </p:cNvSpPr>
          <p:nvPr>
            <p:ph type="dt" sz="half" idx="10"/>
          </p:nvPr>
        </p:nvSpPr>
        <p:spPr/>
        <p:txBody>
          <a:bodyPr/>
          <a:lstStyle/>
          <a:p>
            <a:fld id="{D8B57146-5636-445D-BFFD-927CC7D509EE}" type="datetimeFigureOut">
              <a:rPr lang="en-GB" smtClean="0"/>
              <a:t>08/03/2023</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15B7960A-96EE-4C41-9AC0-C9709F5DC9BE}" type="slidenum">
              <a:rPr lang="en-GB" smtClean="0"/>
              <a:t>‹#›</a:t>
            </a:fld>
            <a:endParaRPr lang="en-GB"/>
          </a:p>
        </p:txBody>
      </p:sp>
    </p:spTree>
    <p:extLst>
      <p:ext uri="{BB962C8B-B14F-4D97-AF65-F5344CB8AC3E}">
        <p14:creationId xmlns:p14="http://schemas.microsoft.com/office/powerpoint/2010/main" val="25067001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2"/>
          <p:cNvSpPr>
            <a:spLocks noGrp="1"/>
          </p:cNvSpPr>
          <p:nvPr>
            <p:ph type="dt" sz="half" idx="10"/>
          </p:nvPr>
        </p:nvSpPr>
        <p:spPr/>
        <p:txBody>
          <a:bodyPr/>
          <a:lstStyle/>
          <a:p>
            <a:fld id="{D8B57146-5636-445D-BFFD-927CC7D509EE}" type="datetimeFigureOut">
              <a:rPr lang="en-GB" smtClean="0"/>
              <a:t>08/03/2023</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15B7960A-96EE-4C41-9AC0-C9709F5DC9BE}" type="slidenum">
              <a:rPr lang="en-GB" smtClean="0"/>
              <a:t>‹#›</a:t>
            </a:fld>
            <a:endParaRPr lang="en-GB"/>
          </a:p>
        </p:txBody>
      </p:sp>
    </p:spTree>
    <p:extLst>
      <p:ext uri="{BB962C8B-B14F-4D97-AF65-F5344CB8AC3E}">
        <p14:creationId xmlns:p14="http://schemas.microsoft.com/office/powerpoint/2010/main" val="13754857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8B57146-5636-445D-BFFD-927CC7D509EE}" type="datetimeFigureOut">
              <a:rPr lang="en-GB" smtClean="0"/>
              <a:t>08/03/2023</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15B7960A-96EE-4C41-9AC0-C9709F5DC9BE}" type="slidenum">
              <a:rPr lang="en-GB" smtClean="0"/>
              <a:t>‹#›</a:t>
            </a:fld>
            <a:endParaRPr lang="en-GB"/>
          </a:p>
        </p:txBody>
      </p:sp>
    </p:spTree>
    <p:extLst>
      <p:ext uri="{BB962C8B-B14F-4D97-AF65-F5344CB8AC3E}">
        <p14:creationId xmlns:p14="http://schemas.microsoft.com/office/powerpoint/2010/main" val="14291922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8B57146-5636-445D-BFFD-927CC7D509EE}" type="datetimeFigureOut">
              <a:rPr lang="en-GB" smtClean="0"/>
              <a:t>08/03/2023</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5B7960A-96EE-4C41-9AC0-C9709F5DC9BE}" type="slidenum">
              <a:rPr lang="en-GB" smtClean="0"/>
              <a:t>‹#›</a:t>
            </a:fld>
            <a:endParaRPr lang="en-GB"/>
          </a:p>
        </p:txBody>
      </p:sp>
    </p:spTree>
    <p:extLst>
      <p:ext uri="{BB962C8B-B14F-4D97-AF65-F5344CB8AC3E}">
        <p14:creationId xmlns:p14="http://schemas.microsoft.com/office/powerpoint/2010/main" val="40757191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8B57146-5636-445D-BFFD-927CC7D509EE}" type="datetimeFigureOut">
              <a:rPr lang="en-GB" smtClean="0"/>
              <a:t>08/03/2023</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5B7960A-96EE-4C41-9AC0-C9709F5DC9BE}" type="slidenum">
              <a:rPr lang="en-GB" smtClean="0"/>
              <a:t>‹#›</a:t>
            </a:fld>
            <a:endParaRPr lang="en-GB"/>
          </a:p>
        </p:txBody>
      </p:sp>
    </p:spTree>
    <p:extLst>
      <p:ext uri="{BB962C8B-B14F-4D97-AF65-F5344CB8AC3E}">
        <p14:creationId xmlns:p14="http://schemas.microsoft.com/office/powerpoint/2010/main" val="9650709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8B57146-5636-445D-BFFD-927CC7D509EE}" type="datetimeFigureOut">
              <a:rPr lang="en-GB" smtClean="0"/>
              <a:t>08/03/2023</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5B7960A-96EE-4C41-9AC0-C9709F5DC9BE}" type="slidenum">
              <a:rPr lang="en-GB" smtClean="0"/>
              <a:t>‹#›</a:t>
            </a:fld>
            <a:endParaRPr lang="en-GB"/>
          </a:p>
        </p:txBody>
      </p:sp>
    </p:spTree>
    <p:extLst>
      <p:ext uri="{BB962C8B-B14F-4D97-AF65-F5344CB8AC3E}">
        <p14:creationId xmlns:p14="http://schemas.microsoft.com/office/powerpoint/2010/main" val="257505175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a:t>DEVELOPMENT OF HEAD AND NECK I</a:t>
            </a:r>
          </a:p>
        </p:txBody>
      </p:sp>
      <p:sp>
        <p:nvSpPr>
          <p:cNvPr id="3" name="Subtitle 2"/>
          <p:cNvSpPr>
            <a:spLocks noGrp="1"/>
          </p:cNvSpPr>
          <p:nvPr>
            <p:ph type="subTitle" idx="1"/>
          </p:nvPr>
        </p:nvSpPr>
        <p:spPr/>
        <p:txBody>
          <a:bodyPr/>
          <a:lstStyle/>
          <a:p>
            <a:r>
              <a:rPr lang="en-GB" dirty="0" err="1"/>
              <a:t>Dr.</a:t>
            </a:r>
            <a:r>
              <a:rPr lang="en-GB" dirty="0"/>
              <a:t> Mbira</a:t>
            </a:r>
          </a:p>
        </p:txBody>
      </p:sp>
    </p:spTree>
    <p:extLst>
      <p:ext uri="{BB962C8B-B14F-4D97-AF65-F5344CB8AC3E}">
        <p14:creationId xmlns:p14="http://schemas.microsoft.com/office/powerpoint/2010/main" val="32505175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p:txBody>
          <a:bodyPr>
            <a:normAutofit fontScale="92500" lnSpcReduction="20000"/>
          </a:bodyPr>
          <a:lstStyle/>
          <a:p>
            <a:r>
              <a:rPr lang="en-GB" dirty="0"/>
              <a:t>The mesenchyme in each arch is derived from mesoderm(lateral plate and paraxial) which gives rise to the musculature.</a:t>
            </a:r>
          </a:p>
          <a:p>
            <a:r>
              <a:rPr lang="en-GB" dirty="0"/>
              <a:t>Each arch also receives neural crest cells which give rise to skeletal structures.</a:t>
            </a:r>
          </a:p>
          <a:p>
            <a:r>
              <a:rPr lang="en-GB" dirty="0"/>
              <a:t>Each arch receives its own arterial component as well as a cranial nerve, thus the structures of each arch carry their nerves and vessels with them as they migrate to their final location.</a:t>
            </a:r>
          </a:p>
          <a:p>
            <a:r>
              <a:rPr lang="en-GB" dirty="0"/>
              <a:t>Thus, a typical arch contains:</a:t>
            </a:r>
          </a:p>
          <a:p>
            <a:pPr lvl="1"/>
            <a:r>
              <a:rPr lang="en-GB" dirty="0"/>
              <a:t>A pharyngeal arch artery that arises from the truncus arteriosus of the primordial heart.</a:t>
            </a:r>
          </a:p>
          <a:p>
            <a:pPr lvl="1"/>
            <a:r>
              <a:rPr lang="en-GB" dirty="0"/>
              <a:t>A cartilaginous rod that forms the skeleton of the arch.</a:t>
            </a:r>
          </a:p>
          <a:p>
            <a:pPr lvl="1"/>
            <a:r>
              <a:rPr lang="en-GB" dirty="0"/>
              <a:t>Muscular component that differentiates into the muscles.</a:t>
            </a:r>
          </a:p>
          <a:p>
            <a:pPr lvl="1"/>
            <a:r>
              <a:rPr lang="en-GB" dirty="0"/>
              <a:t>Nerves that supply the muscles and other soft tissues derived from the arch.</a:t>
            </a:r>
          </a:p>
        </p:txBody>
      </p:sp>
    </p:spTree>
    <p:extLst>
      <p:ext uri="{BB962C8B-B14F-4D97-AF65-F5344CB8AC3E}">
        <p14:creationId xmlns:p14="http://schemas.microsoft.com/office/powerpoint/2010/main" val="9964077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pic>
        <p:nvPicPr>
          <p:cNvPr id="4" name="Content Placeholder 3"/>
          <p:cNvPicPr>
            <a:picLocks noGrp="1" noChangeAspect="1"/>
          </p:cNvPicPr>
          <p:nvPr>
            <p:ph idx="1"/>
          </p:nvPr>
        </p:nvPicPr>
        <p:blipFill rotWithShape="1">
          <a:blip r:embed="rId2"/>
          <a:srcRect l="21323" t="34406" r="48558" b="6399"/>
          <a:stretch/>
        </p:blipFill>
        <p:spPr>
          <a:xfrm>
            <a:off x="2485624" y="6975"/>
            <a:ext cx="5937160" cy="6560396"/>
          </a:xfrm>
          <a:prstGeom prst="rect">
            <a:avLst/>
          </a:prstGeom>
        </p:spPr>
      </p:pic>
    </p:spTree>
    <p:extLst>
      <p:ext uri="{BB962C8B-B14F-4D97-AF65-F5344CB8AC3E}">
        <p14:creationId xmlns:p14="http://schemas.microsoft.com/office/powerpoint/2010/main" val="26696341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p:txBody>
          <a:bodyPr/>
          <a:lstStyle/>
          <a:p>
            <a:r>
              <a:rPr lang="en-GB" dirty="0"/>
              <a:t>The pharyngeal arches are named </a:t>
            </a:r>
            <a:r>
              <a:rPr lang="en-GB" dirty="0" err="1"/>
              <a:t>cranio</a:t>
            </a:r>
            <a:r>
              <a:rPr lang="en-GB" dirty="0"/>
              <a:t>-caudally.</a:t>
            </a:r>
          </a:p>
          <a:p>
            <a:r>
              <a:rPr lang="en-GB" dirty="0"/>
              <a:t>Separating each arch is a pharyngeal groove/cleft which corresponds to an outpouching (pharyngeal pouch) on the inside of the primordial foregut lining in the region of the pharynx.</a:t>
            </a:r>
          </a:p>
          <a:p>
            <a:r>
              <a:rPr lang="en-GB" dirty="0"/>
              <a:t>While there are 6 pharyngeal arches, practically only 4 are considered due to the fact that arches V-VI are rudimentary and tend to merge with IV.</a:t>
            </a:r>
          </a:p>
          <a:p>
            <a:pPr marL="0" indent="0">
              <a:buNone/>
            </a:pPr>
            <a:endParaRPr lang="en-GB" dirty="0"/>
          </a:p>
        </p:txBody>
      </p:sp>
    </p:spTree>
    <p:extLst>
      <p:ext uri="{BB962C8B-B14F-4D97-AF65-F5344CB8AC3E}">
        <p14:creationId xmlns:p14="http://schemas.microsoft.com/office/powerpoint/2010/main" val="8148021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pic>
        <p:nvPicPr>
          <p:cNvPr id="4" name="Content Placeholder 3"/>
          <p:cNvPicPr>
            <a:picLocks noGrp="1" noChangeAspect="1"/>
          </p:cNvPicPr>
          <p:nvPr>
            <p:ph idx="1"/>
          </p:nvPr>
        </p:nvPicPr>
        <p:blipFill rotWithShape="1">
          <a:blip r:embed="rId2"/>
          <a:srcRect l="14500" t="42399" r="63035" b="15573"/>
          <a:stretch/>
        </p:blipFill>
        <p:spPr>
          <a:xfrm>
            <a:off x="0" y="106275"/>
            <a:ext cx="5009882" cy="5269651"/>
          </a:xfrm>
          <a:prstGeom prst="rect">
            <a:avLst/>
          </a:prstGeom>
        </p:spPr>
      </p:pic>
      <p:pic>
        <p:nvPicPr>
          <p:cNvPr id="5" name="Picture 4"/>
          <p:cNvPicPr>
            <a:picLocks noChangeAspect="1"/>
          </p:cNvPicPr>
          <p:nvPr/>
        </p:nvPicPr>
        <p:blipFill rotWithShape="1">
          <a:blip r:embed="rId3"/>
          <a:srcRect l="34625" t="25132" r="35977" b="27685"/>
          <a:stretch/>
        </p:blipFill>
        <p:spPr>
          <a:xfrm>
            <a:off x="5499279" y="-27859"/>
            <a:ext cx="6137167" cy="5537917"/>
          </a:xfrm>
          <a:prstGeom prst="rect">
            <a:avLst/>
          </a:prstGeom>
        </p:spPr>
      </p:pic>
    </p:spTree>
    <p:extLst>
      <p:ext uri="{BB962C8B-B14F-4D97-AF65-F5344CB8AC3E}">
        <p14:creationId xmlns:p14="http://schemas.microsoft.com/office/powerpoint/2010/main" val="18475473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pic>
        <p:nvPicPr>
          <p:cNvPr id="4" name="Content Placeholder 3"/>
          <p:cNvPicPr>
            <a:picLocks noGrp="1" noChangeAspect="1"/>
          </p:cNvPicPr>
          <p:nvPr>
            <p:ph idx="1"/>
          </p:nvPr>
        </p:nvPicPr>
        <p:blipFill rotWithShape="1">
          <a:blip r:embed="rId2"/>
          <a:srcRect l="22156" t="13687" r="7288" b="31260"/>
          <a:stretch/>
        </p:blipFill>
        <p:spPr>
          <a:xfrm>
            <a:off x="181378" y="0"/>
            <a:ext cx="10676118" cy="4683393"/>
          </a:xfrm>
          <a:prstGeom prst="rect">
            <a:avLst/>
          </a:prstGeom>
        </p:spPr>
      </p:pic>
      <p:pic>
        <p:nvPicPr>
          <p:cNvPr id="5" name="Picture 4"/>
          <p:cNvPicPr>
            <a:picLocks noChangeAspect="1"/>
          </p:cNvPicPr>
          <p:nvPr/>
        </p:nvPicPr>
        <p:blipFill rotWithShape="1">
          <a:blip r:embed="rId3"/>
          <a:srcRect l="23044" t="38689" r="8955" b="34903"/>
          <a:stretch/>
        </p:blipFill>
        <p:spPr>
          <a:xfrm>
            <a:off x="181378" y="4683393"/>
            <a:ext cx="10676118" cy="2331030"/>
          </a:xfrm>
          <a:prstGeom prst="rect">
            <a:avLst/>
          </a:prstGeom>
        </p:spPr>
      </p:pic>
    </p:spTree>
    <p:extLst>
      <p:ext uri="{BB962C8B-B14F-4D97-AF65-F5344CB8AC3E}">
        <p14:creationId xmlns:p14="http://schemas.microsoft.com/office/powerpoint/2010/main" val="32986419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p:txBody>
          <a:bodyPr/>
          <a:lstStyle/>
          <a:p>
            <a:r>
              <a:rPr lang="en-GB" dirty="0"/>
              <a:t>By the 4</a:t>
            </a:r>
            <a:r>
              <a:rPr lang="en-GB" baseline="30000" dirty="0"/>
              <a:t>th</a:t>
            </a:r>
            <a:r>
              <a:rPr lang="en-GB" dirty="0"/>
              <a:t> week, primordial facial structures can be seen, mainly the stomodeum(future mouth) surrounded by mandibular and maxillary prominences as well as the frontonasal prominence.</a:t>
            </a:r>
          </a:p>
          <a:p>
            <a:r>
              <a:rPr lang="en-GB" dirty="0"/>
              <a:t>Later the nasal prominences will appear at about week 6</a:t>
            </a:r>
          </a:p>
          <a:p>
            <a:endParaRPr lang="en-GB" dirty="0"/>
          </a:p>
        </p:txBody>
      </p:sp>
      <p:pic>
        <p:nvPicPr>
          <p:cNvPr id="4" name="Picture 3"/>
          <p:cNvPicPr>
            <a:picLocks noChangeAspect="1"/>
          </p:cNvPicPr>
          <p:nvPr/>
        </p:nvPicPr>
        <p:blipFill rotWithShape="1">
          <a:blip r:embed="rId2"/>
          <a:srcRect l="22648" t="17033" r="33503" b="49693"/>
          <a:stretch/>
        </p:blipFill>
        <p:spPr>
          <a:xfrm>
            <a:off x="1777284" y="3515932"/>
            <a:ext cx="7894750" cy="3368191"/>
          </a:xfrm>
          <a:prstGeom prst="rect">
            <a:avLst/>
          </a:prstGeom>
        </p:spPr>
      </p:pic>
    </p:spTree>
    <p:extLst>
      <p:ext uri="{BB962C8B-B14F-4D97-AF65-F5344CB8AC3E}">
        <p14:creationId xmlns:p14="http://schemas.microsoft.com/office/powerpoint/2010/main" val="11794209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pic>
        <p:nvPicPr>
          <p:cNvPr id="4" name="Content Placeholder 3"/>
          <p:cNvPicPr>
            <a:picLocks noGrp="1" noChangeAspect="1"/>
          </p:cNvPicPr>
          <p:nvPr>
            <p:ph idx="1"/>
          </p:nvPr>
        </p:nvPicPr>
        <p:blipFill rotWithShape="1">
          <a:blip r:embed="rId2"/>
          <a:srcRect l="21822" t="21679" r="40737" b="22382"/>
          <a:stretch/>
        </p:blipFill>
        <p:spPr>
          <a:xfrm>
            <a:off x="2472744" y="302396"/>
            <a:ext cx="7276563" cy="6112314"/>
          </a:xfrm>
          <a:prstGeom prst="rect">
            <a:avLst/>
          </a:prstGeom>
        </p:spPr>
      </p:pic>
    </p:spTree>
    <p:extLst>
      <p:ext uri="{BB962C8B-B14F-4D97-AF65-F5344CB8AC3E}">
        <p14:creationId xmlns:p14="http://schemas.microsoft.com/office/powerpoint/2010/main" val="40979067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Arch I</a:t>
            </a:r>
          </a:p>
        </p:txBody>
      </p:sp>
      <p:sp>
        <p:nvSpPr>
          <p:cNvPr id="3" name="Content Placeholder 2"/>
          <p:cNvSpPr>
            <a:spLocks noGrp="1"/>
          </p:cNvSpPr>
          <p:nvPr>
            <p:ph idx="1"/>
          </p:nvPr>
        </p:nvSpPr>
        <p:spPr/>
        <p:txBody>
          <a:bodyPr>
            <a:normAutofit fontScale="92500" lnSpcReduction="10000"/>
          </a:bodyPr>
          <a:lstStyle/>
          <a:p>
            <a:r>
              <a:rPr lang="en-GB" dirty="0"/>
              <a:t>Consists of a dorsal maxillary process and a ventral mandibular process.</a:t>
            </a:r>
          </a:p>
          <a:p>
            <a:r>
              <a:rPr lang="en-GB" dirty="0"/>
              <a:t>The mandibular process contains the Merkel’s cartilage. Most of the Merkel’s cartilage will later disappear except its dorsal portion which will persist as the malleus and incus. Also the mesenchyme surrounding the Merkel’s cartilage will form the mandible through membranous ossification.</a:t>
            </a:r>
          </a:p>
          <a:p>
            <a:r>
              <a:rPr lang="en-GB" dirty="0"/>
              <a:t>The maxillary process will form the maxilla, zygomatic bone and part of the temporal bone.</a:t>
            </a:r>
          </a:p>
          <a:p>
            <a:r>
              <a:rPr lang="en-GB" dirty="0"/>
              <a:t>The 1</a:t>
            </a:r>
            <a:r>
              <a:rPr lang="en-GB" baseline="30000" dirty="0"/>
              <a:t>st</a:t>
            </a:r>
            <a:r>
              <a:rPr lang="en-GB" dirty="0"/>
              <a:t> arch will also contribute muscles:</a:t>
            </a:r>
          </a:p>
          <a:p>
            <a:pPr lvl="1"/>
            <a:r>
              <a:rPr lang="en-GB" dirty="0"/>
              <a:t>Muscles of </a:t>
            </a:r>
            <a:r>
              <a:rPr lang="en-GB" dirty="0" err="1"/>
              <a:t>mastications</a:t>
            </a:r>
            <a:r>
              <a:rPr lang="en-GB" dirty="0"/>
              <a:t>(pterygoids, masseter, temporalis).</a:t>
            </a:r>
          </a:p>
          <a:p>
            <a:pPr lvl="1"/>
            <a:r>
              <a:rPr lang="en-GB" dirty="0"/>
              <a:t>Muscles in the neck – anterior belly digastric, mylohyoid.</a:t>
            </a:r>
          </a:p>
          <a:p>
            <a:pPr lvl="1"/>
            <a:r>
              <a:rPr lang="en-GB" dirty="0"/>
              <a:t>Muscles in the ear and pharynx – tensor tympani and tensor </a:t>
            </a:r>
            <a:r>
              <a:rPr lang="en-GB" dirty="0" err="1"/>
              <a:t>veli</a:t>
            </a:r>
            <a:r>
              <a:rPr lang="en-GB" dirty="0"/>
              <a:t> </a:t>
            </a:r>
            <a:r>
              <a:rPr lang="en-GB" dirty="0" err="1"/>
              <a:t>palatini</a:t>
            </a:r>
            <a:r>
              <a:rPr lang="en-GB" dirty="0"/>
              <a:t>.</a:t>
            </a:r>
          </a:p>
          <a:p>
            <a:endParaRPr lang="en-GB" dirty="0"/>
          </a:p>
          <a:p>
            <a:endParaRPr lang="en-GB" dirty="0"/>
          </a:p>
        </p:txBody>
      </p:sp>
    </p:spTree>
    <p:extLst>
      <p:ext uri="{BB962C8B-B14F-4D97-AF65-F5344CB8AC3E}">
        <p14:creationId xmlns:p14="http://schemas.microsoft.com/office/powerpoint/2010/main" val="39558182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p:txBody>
          <a:bodyPr/>
          <a:lstStyle/>
          <a:p>
            <a:r>
              <a:rPr lang="en-GB" dirty="0"/>
              <a:t>Muscles of the 1</a:t>
            </a:r>
            <a:r>
              <a:rPr lang="en-GB" baseline="30000" dirty="0"/>
              <a:t>st</a:t>
            </a:r>
            <a:r>
              <a:rPr lang="en-GB" dirty="0"/>
              <a:t> arch are supplied by the mandibular division of trigeminal nerve.</a:t>
            </a:r>
          </a:p>
        </p:txBody>
      </p:sp>
    </p:spTree>
    <p:extLst>
      <p:ext uri="{BB962C8B-B14F-4D97-AF65-F5344CB8AC3E}">
        <p14:creationId xmlns:p14="http://schemas.microsoft.com/office/powerpoint/2010/main" val="26918717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Arch II</a:t>
            </a:r>
          </a:p>
        </p:txBody>
      </p:sp>
      <p:sp>
        <p:nvSpPr>
          <p:cNvPr id="3" name="Content Placeholder 2"/>
          <p:cNvSpPr>
            <a:spLocks noGrp="1"/>
          </p:cNvSpPr>
          <p:nvPr>
            <p:ph idx="1"/>
          </p:nvPr>
        </p:nvSpPr>
        <p:spPr/>
        <p:txBody>
          <a:bodyPr/>
          <a:lstStyle/>
          <a:p>
            <a:r>
              <a:rPr lang="en-GB" dirty="0"/>
              <a:t>The 2</a:t>
            </a:r>
            <a:r>
              <a:rPr lang="en-GB" baseline="30000" dirty="0"/>
              <a:t>nd</a:t>
            </a:r>
            <a:r>
              <a:rPr lang="en-GB" dirty="0"/>
              <a:t> arch is also known as the hyoid arch and its cartilage is also known as Reichert’s cartilage.</a:t>
            </a:r>
          </a:p>
          <a:p>
            <a:r>
              <a:rPr lang="en-GB" dirty="0"/>
              <a:t>This cartilage dorsally gives rise to:</a:t>
            </a:r>
          </a:p>
          <a:p>
            <a:pPr lvl="1"/>
            <a:r>
              <a:rPr lang="en-GB" dirty="0"/>
              <a:t>Stapes of the middle ear</a:t>
            </a:r>
          </a:p>
          <a:p>
            <a:pPr lvl="1"/>
            <a:r>
              <a:rPr lang="en-GB" dirty="0"/>
              <a:t>Styloid process of temporal bone</a:t>
            </a:r>
          </a:p>
          <a:p>
            <a:pPr lvl="1"/>
            <a:r>
              <a:rPr lang="en-GB" dirty="0"/>
              <a:t>Stylohyoid ligament</a:t>
            </a:r>
          </a:p>
          <a:p>
            <a:r>
              <a:rPr lang="en-GB" dirty="0"/>
              <a:t>Ventrally the cartilage gives rise to:</a:t>
            </a:r>
          </a:p>
          <a:p>
            <a:pPr lvl="1"/>
            <a:r>
              <a:rPr lang="en-GB" dirty="0"/>
              <a:t>Hyoid bone – lesser horn and upper part</a:t>
            </a:r>
          </a:p>
          <a:p>
            <a:r>
              <a:rPr lang="en-GB" dirty="0"/>
              <a:t>The nerve of the 2</a:t>
            </a:r>
            <a:r>
              <a:rPr lang="en-GB" baseline="30000" dirty="0"/>
              <a:t>nd</a:t>
            </a:r>
            <a:r>
              <a:rPr lang="en-GB" dirty="0"/>
              <a:t>/hyoid arch is the facial nerve which supplies the muscles of facial expression.</a:t>
            </a:r>
          </a:p>
        </p:txBody>
      </p:sp>
    </p:spTree>
    <p:extLst>
      <p:ext uri="{BB962C8B-B14F-4D97-AF65-F5344CB8AC3E}">
        <p14:creationId xmlns:p14="http://schemas.microsoft.com/office/powerpoint/2010/main" val="3516956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p:txBody>
          <a:bodyPr>
            <a:normAutofit fontScale="92500" lnSpcReduction="10000"/>
          </a:bodyPr>
          <a:lstStyle/>
          <a:p>
            <a:r>
              <a:rPr lang="en-GB" dirty="0"/>
              <a:t>The head and neck is formed from mesenchyme derived from:</a:t>
            </a:r>
          </a:p>
          <a:p>
            <a:pPr lvl="1"/>
            <a:r>
              <a:rPr lang="en-GB" dirty="0"/>
              <a:t>Paraxial mesoderm(</a:t>
            </a:r>
            <a:r>
              <a:rPr lang="en-GB" dirty="0" err="1"/>
              <a:t>somites</a:t>
            </a:r>
            <a:r>
              <a:rPr lang="en-GB" dirty="0"/>
              <a:t> and </a:t>
            </a:r>
            <a:r>
              <a:rPr lang="en-GB" dirty="0" err="1"/>
              <a:t>somitomeres</a:t>
            </a:r>
            <a:r>
              <a:rPr lang="en-GB" dirty="0"/>
              <a:t>) – Parts of the skull, skeletal muscles of the head.</a:t>
            </a:r>
          </a:p>
          <a:p>
            <a:pPr lvl="1"/>
            <a:r>
              <a:rPr lang="en-GB" dirty="0"/>
              <a:t>Lateral plate mesoderm – Cartilages and other tissues of the larynx.</a:t>
            </a:r>
          </a:p>
          <a:p>
            <a:pPr lvl="1"/>
            <a:r>
              <a:rPr lang="en-GB" dirty="0"/>
              <a:t>Ectodermal placodes – Contribute to formation of sensory ganglia of some of the cranial nerves.</a:t>
            </a:r>
          </a:p>
          <a:p>
            <a:pPr lvl="1"/>
            <a:r>
              <a:rPr lang="en-GB" dirty="0"/>
              <a:t>Neural crest cells – Form </a:t>
            </a:r>
            <a:r>
              <a:rPr lang="en-GB" dirty="0" err="1"/>
              <a:t>midfacial</a:t>
            </a:r>
            <a:r>
              <a:rPr lang="en-GB" dirty="0"/>
              <a:t> and neck skeletal and soft tissue structures.</a:t>
            </a:r>
          </a:p>
          <a:p>
            <a:pPr lvl="1"/>
            <a:endParaRPr lang="en-GB" dirty="0"/>
          </a:p>
          <a:p>
            <a:r>
              <a:rPr lang="en-GB" dirty="0"/>
              <a:t>The hallmark of head and neck development is the formation of the pharyngeal arches which contribute to formation of the face as well as the neck. These are mesenchymal bars which form at week 4-5 and give the embryo at this stage its characteristic appearance in the cranial region resembling gills (</a:t>
            </a:r>
            <a:r>
              <a:rPr lang="en-GB" dirty="0" err="1"/>
              <a:t>branchia</a:t>
            </a:r>
            <a:r>
              <a:rPr lang="en-GB" dirty="0"/>
              <a:t>).</a:t>
            </a:r>
          </a:p>
          <a:p>
            <a:pPr marL="457200" lvl="1" indent="0">
              <a:buNone/>
            </a:pPr>
            <a:endParaRPr lang="en-GB" dirty="0"/>
          </a:p>
        </p:txBody>
      </p:sp>
    </p:spTree>
    <p:extLst>
      <p:ext uri="{BB962C8B-B14F-4D97-AF65-F5344CB8AC3E}">
        <p14:creationId xmlns:p14="http://schemas.microsoft.com/office/powerpoint/2010/main" val="11731330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p:txBody>
          <a:bodyPr/>
          <a:lstStyle/>
          <a:p>
            <a:r>
              <a:rPr lang="en-GB" dirty="0"/>
              <a:t>The musculature of the 2</a:t>
            </a:r>
            <a:r>
              <a:rPr lang="en-GB" baseline="30000" dirty="0"/>
              <a:t>nd</a:t>
            </a:r>
            <a:r>
              <a:rPr lang="en-GB" dirty="0"/>
              <a:t> arch comprises the muscles of facial expression as well as:</a:t>
            </a:r>
          </a:p>
          <a:p>
            <a:pPr lvl="1"/>
            <a:r>
              <a:rPr lang="en-GB" dirty="0"/>
              <a:t>Stapedius</a:t>
            </a:r>
          </a:p>
          <a:p>
            <a:pPr lvl="1"/>
            <a:r>
              <a:rPr lang="en-GB" dirty="0"/>
              <a:t>Stylohyoid</a:t>
            </a:r>
          </a:p>
          <a:p>
            <a:pPr lvl="1"/>
            <a:r>
              <a:rPr lang="en-GB" dirty="0"/>
              <a:t>Posterior belly of digastric</a:t>
            </a:r>
          </a:p>
          <a:p>
            <a:pPr lvl="1"/>
            <a:r>
              <a:rPr lang="en-GB" dirty="0"/>
              <a:t>Auricular muscles</a:t>
            </a:r>
          </a:p>
        </p:txBody>
      </p:sp>
    </p:spTree>
    <p:extLst>
      <p:ext uri="{BB962C8B-B14F-4D97-AF65-F5344CB8AC3E}">
        <p14:creationId xmlns:p14="http://schemas.microsoft.com/office/powerpoint/2010/main" val="8213645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Arch III</a:t>
            </a:r>
          </a:p>
        </p:txBody>
      </p:sp>
      <p:sp>
        <p:nvSpPr>
          <p:cNvPr id="3" name="Content Placeholder 2"/>
          <p:cNvSpPr>
            <a:spLocks noGrp="1"/>
          </p:cNvSpPr>
          <p:nvPr>
            <p:ph idx="1"/>
          </p:nvPr>
        </p:nvSpPr>
        <p:spPr/>
        <p:txBody>
          <a:bodyPr/>
          <a:lstStyle/>
          <a:p>
            <a:r>
              <a:rPr lang="en-GB" dirty="0"/>
              <a:t>The cartilage of the 3</a:t>
            </a:r>
            <a:r>
              <a:rPr lang="en-GB" baseline="30000" dirty="0"/>
              <a:t>rd</a:t>
            </a:r>
            <a:r>
              <a:rPr lang="en-GB" dirty="0"/>
              <a:t> arch gives rise to the lower part of the body of hyoid bone as well as its greater horn.</a:t>
            </a:r>
          </a:p>
          <a:p>
            <a:r>
              <a:rPr lang="en-GB" dirty="0"/>
              <a:t>Muscle:</a:t>
            </a:r>
          </a:p>
          <a:p>
            <a:pPr lvl="1"/>
            <a:r>
              <a:rPr lang="en-GB" dirty="0" err="1"/>
              <a:t>Stylopharyngeus</a:t>
            </a:r>
            <a:endParaRPr lang="en-GB" dirty="0"/>
          </a:p>
          <a:p>
            <a:r>
              <a:rPr lang="en-GB" dirty="0"/>
              <a:t>Nerve: </a:t>
            </a:r>
          </a:p>
          <a:p>
            <a:pPr lvl="1"/>
            <a:r>
              <a:rPr lang="en-GB" dirty="0"/>
              <a:t>Glossopharyngeal nerve</a:t>
            </a:r>
          </a:p>
        </p:txBody>
      </p:sp>
      <p:pic>
        <p:nvPicPr>
          <p:cNvPr id="5" name="Picture 4"/>
          <p:cNvPicPr>
            <a:picLocks noChangeAspect="1"/>
          </p:cNvPicPr>
          <p:nvPr/>
        </p:nvPicPr>
        <p:blipFill rotWithShape="1">
          <a:blip r:embed="rId2"/>
          <a:srcRect l="64716" t="18089" r="3114" b="40713"/>
          <a:stretch/>
        </p:blipFill>
        <p:spPr>
          <a:xfrm>
            <a:off x="5428803" y="2592002"/>
            <a:ext cx="5924997" cy="4265998"/>
          </a:xfrm>
          <a:prstGeom prst="rect">
            <a:avLst/>
          </a:prstGeom>
        </p:spPr>
      </p:pic>
    </p:spTree>
    <p:extLst>
      <p:ext uri="{BB962C8B-B14F-4D97-AF65-F5344CB8AC3E}">
        <p14:creationId xmlns:p14="http://schemas.microsoft.com/office/powerpoint/2010/main" val="36787662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Arch IV-VI</a:t>
            </a:r>
          </a:p>
        </p:txBody>
      </p:sp>
      <p:sp>
        <p:nvSpPr>
          <p:cNvPr id="3" name="Content Placeholder 2"/>
          <p:cNvSpPr>
            <a:spLocks noGrp="1"/>
          </p:cNvSpPr>
          <p:nvPr>
            <p:ph idx="1"/>
          </p:nvPr>
        </p:nvSpPr>
        <p:spPr/>
        <p:txBody>
          <a:bodyPr/>
          <a:lstStyle/>
          <a:p>
            <a:r>
              <a:rPr lang="en-GB" dirty="0"/>
              <a:t>The 5</a:t>
            </a:r>
            <a:r>
              <a:rPr lang="en-GB" baseline="30000" dirty="0"/>
              <a:t>th</a:t>
            </a:r>
            <a:r>
              <a:rPr lang="en-GB" dirty="0"/>
              <a:t> arch is rudimentary and disappears soon after its formation, contributing nothing to the structures of the head and neck.</a:t>
            </a:r>
          </a:p>
          <a:p>
            <a:r>
              <a:rPr lang="en-GB" dirty="0"/>
              <a:t>The 4</a:t>
            </a:r>
            <a:r>
              <a:rPr lang="en-GB" baseline="30000" dirty="0"/>
              <a:t>th</a:t>
            </a:r>
            <a:r>
              <a:rPr lang="en-GB" dirty="0"/>
              <a:t> and 6</a:t>
            </a:r>
            <a:r>
              <a:rPr lang="en-GB" baseline="30000" dirty="0"/>
              <a:t>th</a:t>
            </a:r>
            <a:r>
              <a:rPr lang="en-GB" dirty="0"/>
              <a:t> arches give rise to cartilages which fuse to form the cartilages of the larynx:</a:t>
            </a:r>
          </a:p>
          <a:p>
            <a:pPr lvl="1"/>
            <a:r>
              <a:rPr lang="en-GB" dirty="0"/>
              <a:t>Thyroid cartilage</a:t>
            </a:r>
          </a:p>
          <a:p>
            <a:pPr lvl="1"/>
            <a:r>
              <a:rPr lang="en-GB" dirty="0"/>
              <a:t>Arytenoids</a:t>
            </a:r>
          </a:p>
          <a:p>
            <a:pPr lvl="1"/>
            <a:r>
              <a:rPr lang="en-GB" dirty="0"/>
              <a:t>Cricoid cartilage</a:t>
            </a:r>
          </a:p>
          <a:p>
            <a:pPr lvl="1"/>
            <a:r>
              <a:rPr lang="en-GB" dirty="0" err="1"/>
              <a:t>Corniculate</a:t>
            </a:r>
            <a:r>
              <a:rPr lang="en-GB" dirty="0"/>
              <a:t> cartilage</a:t>
            </a:r>
          </a:p>
          <a:p>
            <a:pPr lvl="1"/>
            <a:r>
              <a:rPr lang="en-GB" dirty="0"/>
              <a:t>Cuneiforms</a:t>
            </a:r>
          </a:p>
        </p:txBody>
      </p:sp>
    </p:spTree>
    <p:extLst>
      <p:ext uri="{BB962C8B-B14F-4D97-AF65-F5344CB8AC3E}">
        <p14:creationId xmlns:p14="http://schemas.microsoft.com/office/powerpoint/2010/main" val="37272718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p:txBody>
          <a:bodyPr>
            <a:normAutofit lnSpcReduction="10000"/>
          </a:bodyPr>
          <a:lstStyle/>
          <a:p>
            <a:r>
              <a:rPr lang="en-GB" dirty="0"/>
              <a:t>Muscles of the 4</a:t>
            </a:r>
            <a:r>
              <a:rPr lang="en-GB" baseline="30000" dirty="0"/>
              <a:t>th</a:t>
            </a:r>
            <a:r>
              <a:rPr lang="en-GB" dirty="0"/>
              <a:t> arch are the pharyngeal muscles:</a:t>
            </a:r>
          </a:p>
          <a:p>
            <a:pPr lvl="1"/>
            <a:r>
              <a:rPr lang="en-GB" dirty="0" err="1"/>
              <a:t>Cricothryoid</a:t>
            </a:r>
            <a:endParaRPr lang="en-GB" dirty="0"/>
          </a:p>
          <a:p>
            <a:pPr lvl="1"/>
            <a:r>
              <a:rPr lang="en-GB" dirty="0" err="1"/>
              <a:t>Levator</a:t>
            </a:r>
            <a:r>
              <a:rPr lang="en-GB" dirty="0"/>
              <a:t> </a:t>
            </a:r>
            <a:r>
              <a:rPr lang="en-GB" dirty="0" err="1"/>
              <a:t>palatini</a:t>
            </a:r>
            <a:endParaRPr lang="en-GB" dirty="0"/>
          </a:p>
          <a:p>
            <a:pPr lvl="1"/>
            <a:r>
              <a:rPr lang="en-GB" dirty="0"/>
              <a:t>Pharyngeal constrictors</a:t>
            </a:r>
          </a:p>
          <a:p>
            <a:r>
              <a:rPr lang="en-GB" dirty="0"/>
              <a:t>Muscles of the 6</a:t>
            </a:r>
            <a:r>
              <a:rPr lang="en-GB" baseline="30000" dirty="0"/>
              <a:t>th</a:t>
            </a:r>
            <a:r>
              <a:rPr lang="en-GB" dirty="0"/>
              <a:t> arch:</a:t>
            </a:r>
          </a:p>
          <a:p>
            <a:pPr lvl="1"/>
            <a:r>
              <a:rPr lang="en-GB" dirty="0"/>
              <a:t>Intrinsic muscles of the larynx except cricothyroid.</a:t>
            </a:r>
          </a:p>
          <a:p>
            <a:r>
              <a:rPr lang="en-GB" dirty="0"/>
              <a:t>Nerve of the 4</a:t>
            </a:r>
            <a:r>
              <a:rPr lang="en-GB" baseline="30000" dirty="0"/>
              <a:t>th</a:t>
            </a:r>
            <a:r>
              <a:rPr lang="en-GB" dirty="0"/>
              <a:t> arch:</a:t>
            </a:r>
          </a:p>
          <a:p>
            <a:pPr lvl="1"/>
            <a:r>
              <a:rPr lang="en-GB" dirty="0"/>
              <a:t>Superior laryngeal nerve</a:t>
            </a:r>
          </a:p>
          <a:p>
            <a:r>
              <a:rPr lang="en-GB" dirty="0"/>
              <a:t>Nerve of the 6</a:t>
            </a:r>
            <a:r>
              <a:rPr lang="en-GB" baseline="30000" dirty="0"/>
              <a:t>th</a:t>
            </a:r>
            <a:r>
              <a:rPr lang="en-GB" dirty="0"/>
              <a:t> arch:</a:t>
            </a:r>
          </a:p>
          <a:p>
            <a:pPr lvl="1"/>
            <a:r>
              <a:rPr lang="en-GB" dirty="0"/>
              <a:t>Recurrent laryngeal nerve</a:t>
            </a:r>
          </a:p>
        </p:txBody>
      </p:sp>
    </p:spTree>
    <p:extLst>
      <p:ext uri="{BB962C8B-B14F-4D97-AF65-F5344CB8AC3E}">
        <p14:creationId xmlns:p14="http://schemas.microsoft.com/office/powerpoint/2010/main" val="27168015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pic>
        <p:nvPicPr>
          <p:cNvPr id="4" name="Content Placeholder 3"/>
          <p:cNvPicPr>
            <a:picLocks noGrp="1" noChangeAspect="1"/>
          </p:cNvPicPr>
          <p:nvPr>
            <p:ph idx="1"/>
          </p:nvPr>
        </p:nvPicPr>
        <p:blipFill rotWithShape="1">
          <a:blip r:embed="rId2"/>
          <a:srcRect l="23986" t="17832" r="44065" b="36292"/>
          <a:stretch/>
        </p:blipFill>
        <p:spPr>
          <a:xfrm>
            <a:off x="0" y="355803"/>
            <a:ext cx="5908626" cy="4769990"/>
          </a:xfrm>
          <a:prstGeom prst="rect">
            <a:avLst/>
          </a:prstGeom>
        </p:spPr>
      </p:pic>
      <p:pic>
        <p:nvPicPr>
          <p:cNvPr id="5" name="Picture 4"/>
          <p:cNvPicPr>
            <a:picLocks noChangeAspect="1"/>
          </p:cNvPicPr>
          <p:nvPr/>
        </p:nvPicPr>
        <p:blipFill rotWithShape="1">
          <a:blip r:embed="rId3"/>
          <a:srcRect l="21361" t="30414" r="43203" b="9903"/>
          <a:stretch/>
        </p:blipFill>
        <p:spPr>
          <a:xfrm>
            <a:off x="5908626" y="245019"/>
            <a:ext cx="6133120" cy="5807621"/>
          </a:xfrm>
          <a:prstGeom prst="rect">
            <a:avLst/>
          </a:prstGeom>
        </p:spPr>
      </p:pic>
    </p:spTree>
    <p:extLst>
      <p:ext uri="{BB962C8B-B14F-4D97-AF65-F5344CB8AC3E}">
        <p14:creationId xmlns:p14="http://schemas.microsoft.com/office/powerpoint/2010/main" val="24946684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Pharyngeal pouches</a:t>
            </a:r>
          </a:p>
        </p:txBody>
      </p:sp>
      <p:sp>
        <p:nvSpPr>
          <p:cNvPr id="3" name="Content Placeholder 2"/>
          <p:cNvSpPr>
            <a:spLocks noGrp="1"/>
          </p:cNvSpPr>
          <p:nvPr>
            <p:ph idx="1"/>
          </p:nvPr>
        </p:nvSpPr>
        <p:spPr/>
        <p:txBody>
          <a:bodyPr/>
          <a:lstStyle/>
          <a:p>
            <a:r>
              <a:rPr lang="en-GB" dirty="0"/>
              <a:t>The </a:t>
            </a:r>
            <a:r>
              <a:rPr lang="en-GB" b="1" dirty="0"/>
              <a:t>pharyngeal arches </a:t>
            </a:r>
            <a:r>
              <a:rPr lang="en-GB" dirty="0"/>
              <a:t>are bulges of mesenchyme seen on the outside separated by </a:t>
            </a:r>
            <a:r>
              <a:rPr lang="en-GB" b="1" dirty="0"/>
              <a:t>pharyngeal clefts</a:t>
            </a:r>
            <a:r>
              <a:rPr lang="en-GB" dirty="0"/>
              <a:t>. These arches and clefts correspond with bulges and recesses on the inside(the lateral walls of primordial foregut) known as </a:t>
            </a:r>
            <a:r>
              <a:rPr lang="en-GB" b="1" dirty="0"/>
              <a:t>pharyngeal pouches</a:t>
            </a:r>
            <a:r>
              <a:rPr lang="en-GB" dirty="0"/>
              <a:t>.</a:t>
            </a:r>
          </a:p>
          <a:p>
            <a:r>
              <a:rPr lang="en-GB" dirty="0"/>
              <a:t>There are 5 pouches lined by endoderm and the 5</a:t>
            </a:r>
            <a:r>
              <a:rPr lang="en-GB" baseline="30000" dirty="0"/>
              <a:t>th</a:t>
            </a:r>
            <a:r>
              <a:rPr lang="en-GB" dirty="0"/>
              <a:t> pouch is considered together with the 4</a:t>
            </a:r>
            <a:r>
              <a:rPr lang="en-GB" baseline="30000" dirty="0"/>
              <a:t>th</a:t>
            </a:r>
            <a:r>
              <a:rPr lang="en-GB" dirty="0"/>
              <a:t>.</a:t>
            </a:r>
          </a:p>
        </p:txBody>
      </p:sp>
    </p:spTree>
    <p:extLst>
      <p:ext uri="{BB962C8B-B14F-4D97-AF65-F5344CB8AC3E}">
        <p14:creationId xmlns:p14="http://schemas.microsoft.com/office/powerpoint/2010/main" val="37732712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pic>
        <p:nvPicPr>
          <p:cNvPr id="4" name="Content Placeholder 3"/>
          <p:cNvPicPr>
            <a:picLocks noGrp="1" noChangeAspect="1"/>
          </p:cNvPicPr>
          <p:nvPr>
            <p:ph idx="1"/>
          </p:nvPr>
        </p:nvPicPr>
        <p:blipFill rotWithShape="1">
          <a:blip r:embed="rId2"/>
          <a:srcRect l="64255" t="19607" r="3462" b="48428"/>
          <a:stretch/>
        </p:blipFill>
        <p:spPr>
          <a:xfrm>
            <a:off x="1" y="254257"/>
            <a:ext cx="5905202" cy="3287433"/>
          </a:xfrm>
          <a:prstGeom prst="rect">
            <a:avLst/>
          </a:prstGeom>
        </p:spPr>
      </p:pic>
      <p:pic>
        <p:nvPicPr>
          <p:cNvPr id="5" name="Picture 4"/>
          <p:cNvPicPr>
            <a:picLocks noChangeAspect="1"/>
          </p:cNvPicPr>
          <p:nvPr/>
        </p:nvPicPr>
        <p:blipFill rotWithShape="1">
          <a:blip r:embed="rId3"/>
          <a:srcRect l="20767" t="27069" r="52607" b="36136"/>
          <a:stretch/>
        </p:blipFill>
        <p:spPr>
          <a:xfrm>
            <a:off x="5905203" y="447316"/>
            <a:ext cx="6286796" cy="4884537"/>
          </a:xfrm>
          <a:prstGeom prst="rect">
            <a:avLst/>
          </a:prstGeom>
        </p:spPr>
      </p:pic>
    </p:spTree>
    <p:extLst>
      <p:ext uri="{BB962C8B-B14F-4D97-AF65-F5344CB8AC3E}">
        <p14:creationId xmlns:p14="http://schemas.microsoft.com/office/powerpoint/2010/main" val="24971104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Pouch I</a:t>
            </a:r>
          </a:p>
        </p:txBody>
      </p:sp>
      <p:sp>
        <p:nvSpPr>
          <p:cNvPr id="3" name="Content Placeholder 2"/>
          <p:cNvSpPr>
            <a:spLocks noGrp="1"/>
          </p:cNvSpPr>
          <p:nvPr>
            <p:ph idx="1"/>
          </p:nvPr>
        </p:nvSpPr>
        <p:spPr/>
        <p:txBody>
          <a:bodyPr/>
          <a:lstStyle/>
          <a:p>
            <a:r>
              <a:rPr lang="en-GB" dirty="0"/>
              <a:t>The 1</a:t>
            </a:r>
            <a:r>
              <a:rPr lang="en-GB" baseline="30000" dirty="0"/>
              <a:t>st</a:t>
            </a:r>
            <a:r>
              <a:rPr lang="en-GB" dirty="0"/>
              <a:t> pharyngeal pouch gives rise to the </a:t>
            </a:r>
            <a:r>
              <a:rPr lang="en-GB" dirty="0" err="1"/>
              <a:t>tubotympanic</a:t>
            </a:r>
            <a:r>
              <a:rPr lang="en-GB" dirty="0"/>
              <a:t> recess which deepens until it comes into contact with the 1</a:t>
            </a:r>
            <a:r>
              <a:rPr lang="en-GB" baseline="30000" dirty="0"/>
              <a:t>st</a:t>
            </a:r>
            <a:r>
              <a:rPr lang="en-GB" dirty="0"/>
              <a:t> pharyngeal cleft.</a:t>
            </a:r>
          </a:p>
          <a:p>
            <a:r>
              <a:rPr lang="en-GB" dirty="0"/>
              <a:t>Later, the distal part of the recess widens into a sac-like structure which will give rise to the middle ear cavity while the proximal part remains narrow to form the Eustachian tube.</a:t>
            </a:r>
          </a:p>
          <a:p>
            <a:r>
              <a:rPr lang="en-GB" dirty="0"/>
              <a:t>The epithelium of the middle ear cavity/tympanic cavity later forms the eardrum.</a:t>
            </a:r>
          </a:p>
        </p:txBody>
      </p:sp>
    </p:spTree>
    <p:extLst>
      <p:ext uri="{BB962C8B-B14F-4D97-AF65-F5344CB8AC3E}">
        <p14:creationId xmlns:p14="http://schemas.microsoft.com/office/powerpoint/2010/main" val="40643283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Pouch II</a:t>
            </a:r>
          </a:p>
        </p:txBody>
      </p:sp>
      <p:sp>
        <p:nvSpPr>
          <p:cNvPr id="3" name="Content Placeholder 2"/>
          <p:cNvSpPr>
            <a:spLocks noGrp="1"/>
          </p:cNvSpPr>
          <p:nvPr>
            <p:ph idx="1"/>
          </p:nvPr>
        </p:nvSpPr>
        <p:spPr/>
        <p:txBody>
          <a:bodyPr/>
          <a:lstStyle/>
          <a:p>
            <a:r>
              <a:rPr lang="en-GB" dirty="0"/>
              <a:t>The 2</a:t>
            </a:r>
            <a:r>
              <a:rPr lang="en-GB" baseline="30000" dirty="0"/>
              <a:t>nd</a:t>
            </a:r>
            <a:r>
              <a:rPr lang="en-GB" dirty="0"/>
              <a:t> pouch gives rise to the palatine tonsil.</a:t>
            </a:r>
          </a:p>
          <a:p>
            <a:r>
              <a:rPr lang="en-GB" dirty="0"/>
              <a:t>The epithelium proliferates and forms buds which penetrate the underlying mesenchyme to form the primordial tonsil. The central part of these buds breaks down to form pit like depressions (tonsillar crypts).</a:t>
            </a:r>
          </a:p>
          <a:p>
            <a:r>
              <a:rPr lang="en-GB" dirty="0"/>
              <a:t> Later in the 5</a:t>
            </a:r>
            <a:r>
              <a:rPr lang="en-GB" baseline="30000" dirty="0"/>
              <a:t>th</a:t>
            </a:r>
            <a:r>
              <a:rPr lang="en-GB" dirty="0"/>
              <a:t> month it is invaded by lymphatic tissue.</a:t>
            </a:r>
          </a:p>
          <a:p>
            <a:r>
              <a:rPr lang="en-GB" dirty="0"/>
              <a:t>The remnant of the pouch is the tonsillar fossa within which the tonsil rests.</a:t>
            </a:r>
          </a:p>
          <a:p>
            <a:endParaRPr lang="en-GB" dirty="0"/>
          </a:p>
        </p:txBody>
      </p:sp>
    </p:spTree>
    <p:extLst>
      <p:ext uri="{BB962C8B-B14F-4D97-AF65-F5344CB8AC3E}">
        <p14:creationId xmlns:p14="http://schemas.microsoft.com/office/powerpoint/2010/main" val="25445693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Pouch III</a:t>
            </a:r>
          </a:p>
        </p:txBody>
      </p:sp>
      <p:sp>
        <p:nvSpPr>
          <p:cNvPr id="3" name="Content Placeholder 2"/>
          <p:cNvSpPr>
            <a:spLocks noGrp="1"/>
          </p:cNvSpPr>
          <p:nvPr>
            <p:ph idx="1"/>
          </p:nvPr>
        </p:nvSpPr>
        <p:spPr/>
        <p:txBody>
          <a:bodyPr>
            <a:normAutofit fontScale="85000" lnSpcReduction="20000"/>
          </a:bodyPr>
          <a:lstStyle/>
          <a:p>
            <a:r>
              <a:rPr lang="en-GB" dirty="0"/>
              <a:t>The 3</a:t>
            </a:r>
            <a:r>
              <a:rPr lang="en-GB" baseline="30000" dirty="0"/>
              <a:t>rd</a:t>
            </a:r>
            <a:r>
              <a:rPr lang="en-GB" dirty="0"/>
              <a:t> pouch forms a dorsal and ventral wing.</a:t>
            </a:r>
          </a:p>
          <a:p>
            <a:r>
              <a:rPr lang="en-GB" dirty="0"/>
              <a:t>The epithelium of the ventral wing in the 5</a:t>
            </a:r>
            <a:r>
              <a:rPr lang="en-GB" baseline="30000" dirty="0"/>
              <a:t>th</a:t>
            </a:r>
            <a:r>
              <a:rPr lang="en-GB" dirty="0"/>
              <a:t> week forms the inferior parathyroid gland.</a:t>
            </a:r>
          </a:p>
          <a:p>
            <a:r>
              <a:rPr lang="en-GB" dirty="0"/>
              <a:t>The dorsal wing forms the thymus.</a:t>
            </a:r>
          </a:p>
          <a:p>
            <a:r>
              <a:rPr lang="en-GB" dirty="0"/>
              <a:t>Later, the 2 structures break away from the </a:t>
            </a:r>
            <a:r>
              <a:rPr lang="en-GB" dirty="0" err="1"/>
              <a:t>the</a:t>
            </a:r>
            <a:r>
              <a:rPr lang="en-GB" dirty="0"/>
              <a:t> pharyngeal epithelium and migrate caudally and medially.</a:t>
            </a:r>
          </a:p>
          <a:p>
            <a:r>
              <a:rPr lang="en-GB" dirty="0"/>
              <a:t>The inferior parathyroid settles in the neck on the posterior surface of the thyroid gland while the thymus migrates further caudally to settle in the anterior of the chest behind the sternum.</a:t>
            </a:r>
          </a:p>
          <a:p>
            <a:r>
              <a:rPr lang="en-GB" dirty="0"/>
              <a:t>Remnant tissue of the thymus may be found in the neck.</a:t>
            </a:r>
          </a:p>
          <a:p>
            <a:r>
              <a:rPr lang="en-GB" dirty="0"/>
              <a:t>The thymus plays an important role in childhood and is thus a considerably large retrosternal structure but in adulthood it atrophies and is replaced by fat.</a:t>
            </a:r>
          </a:p>
        </p:txBody>
      </p:sp>
    </p:spTree>
    <p:extLst>
      <p:ext uri="{BB962C8B-B14F-4D97-AF65-F5344CB8AC3E}">
        <p14:creationId xmlns:p14="http://schemas.microsoft.com/office/powerpoint/2010/main" val="42715292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The skull/cranium</a:t>
            </a:r>
          </a:p>
        </p:txBody>
      </p:sp>
      <p:sp>
        <p:nvSpPr>
          <p:cNvPr id="3" name="Content Placeholder 2"/>
          <p:cNvSpPr>
            <a:spLocks noGrp="1"/>
          </p:cNvSpPr>
          <p:nvPr>
            <p:ph idx="1"/>
          </p:nvPr>
        </p:nvSpPr>
        <p:spPr/>
        <p:txBody>
          <a:bodyPr>
            <a:normAutofit lnSpcReduction="10000"/>
          </a:bodyPr>
          <a:lstStyle/>
          <a:p>
            <a:r>
              <a:rPr lang="en-GB" dirty="0"/>
              <a:t>Comprised of the </a:t>
            </a:r>
            <a:r>
              <a:rPr lang="en-GB" dirty="0" err="1"/>
              <a:t>neurocranium</a:t>
            </a:r>
            <a:r>
              <a:rPr lang="en-GB" dirty="0"/>
              <a:t> and </a:t>
            </a:r>
            <a:r>
              <a:rPr lang="en-GB" dirty="0" err="1"/>
              <a:t>viscerocranium</a:t>
            </a:r>
            <a:r>
              <a:rPr lang="en-GB" dirty="0"/>
              <a:t>.</a:t>
            </a:r>
          </a:p>
          <a:p>
            <a:r>
              <a:rPr lang="en-GB" dirty="0"/>
              <a:t>The </a:t>
            </a:r>
            <a:r>
              <a:rPr lang="en-GB" dirty="0" err="1"/>
              <a:t>neurocranium</a:t>
            </a:r>
            <a:r>
              <a:rPr lang="en-GB" dirty="0"/>
              <a:t> is further divided into the bones of the vault(membranous part) and cartilaginous part(</a:t>
            </a:r>
            <a:r>
              <a:rPr lang="en-GB" dirty="0" err="1"/>
              <a:t>chondrocranium</a:t>
            </a:r>
            <a:r>
              <a:rPr lang="en-GB" dirty="0"/>
              <a:t>).</a:t>
            </a:r>
          </a:p>
          <a:p>
            <a:r>
              <a:rPr lang="en-GB" dirty="0"/>
              <a:t>The membranous part of the </a:t>
            </a:r>
            <a:r>
              <a:rPr lang="en-GB" dirty="0" err="1"/>
              <a:t>neurocranium</a:t>
            </a:r>
            <a:r>
              <a:rPr lang="en-GB" dirty="0"/>
              <a:t> is formed by neural crest cells and </a:t>
            </a:r>
            <a:r>
              <a:rPr lang="en-GB" dirty="0" err="1"/>
              <a:t>somitomeres</a:t>
            </a:r>
            <a:r>
              <a:rPr lang="en-GB" dirty="0"/>
              <a:t> from paraxial mesoderm which form a sheet covering the brain and undergo membranous ossification to form flat bones that approximate each other to form the vault.</a:t>
            </a:r>
          </a:p>
          <a:p>
            <a:r>
              <a:rPr lang="en-GB" dirty="0"/>
              <a:t>The base of the skull is formed from neural crest cells(anterior to </a:t>
            </a:r>
            <a:r>
              <a:rPr lang="en-GB" dirty="0" err="1"/>
              <a:t>sella</a:t>
            </a:r>
            <a:r>
              <a:rPr lang="en-GB" dirty="0"/>
              <a:t> </a:t>
            </a:r>
            <a:r>
              <a:rPr lang="en-GB" dirty="0" err="1"/>
              <a:t>turcica</a:t>
            </a:r>
            <a:r>
              <a:rPr lang="en-GB" dirty="0"/>
              <a:t>) and occipital </a:t>
            </a:r>
            <a:r>
              <a:rPr lang="en-GB" dirty="0" err="1"/>
              <a:t>somites</a:t>
            </a:r>
            <a:r>
              <a:rPr lang="en-GB" dirty="0"/>
              <a:t> forming sclerotomes(posterior to </a:t>
            </a:r>
            <a:r>
              <a:rPr lang="en-GB" dirty="0" err="1"/>
              <a:t>sella</a:t>
            </a:r>
            <a:r>
              <a:rPr lang="en-GB" dirty="0"/>
              <a:t> </a:t>
            </a:r>
            <a:r>
              <a:rPr lang="en-GB" dirty="0" err="1"/>
              <a:t>turcica</a:t>
            </a:r>
            <a:r>
              <a:rPr lang="en-GB" dirty="0"/>
              <a:t>), both of which form cartilaginous models that fuse together and undergo endochondral ossification.</a:t>
            </a:r>
          </a:p>
        </p:txBody>
      </p:sp>
    </p:spTree>
    <p:extLst>
      <p:ext uri="{BB962C8B-B14F-4D97-AF65-F5344CB8AC3E}">
        <p14:creationId xmlns:p14="http://schemas.microsoft.com/office/powerpoint/2010/main" val="28707277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Pouch IV</a:t>
            </a:r>
          </a:p>
        </p:txBody>
      </p:sp>
      <p:sp>
        <p:nvSpPr>
          <p:cNvPr id="3" name="Content Placeholder 2"/>
          <p:cNvSpPr>
            <a:spLocks noGrp="1"/>
          </p:cNvSpPr>
          <p:nvPr>
            <p:ph idx="1"/>
          </p:nvPr>
        </p:nvSpPr>
        <p:spPr/>
        <p:txBody>
          <a:bodyPr/>
          <a:lstStyle/>
          <a:p>
            <a:r>
              <a:rPr lang="en-GB" dirty="0"/>
              <a:t>The 4</a:t>
            </a:r>
            <a:r>
              <a:rPr lang="en-GB" baseline="30000" dirty="0"/>
              <a:t>th</a:t>
            </a:r>
            <a:r>
              <a:rPr lang="en-GB" dirty="0"/>
              <a:t> pouch like the 3</a:t>
            </a:r>
            <a:r>
              <a:rPr lang="en-GB" baseline="30000" dirty="0"/>
              <a:t>rd</a:t>
            </a:r>
            <a:r>
              <a:rPr lang="en-GB" dirty="0"/>
              <a:t> has a dorsal and ventral wing.</a:t>
            </a:r>
          </a:p>
          <a:p>
            <a:r>
              <a:rPr lang="en-GB" dirty="0"/>
              <a:t>The dorsal wing gives rise to the superior parathyroid gland which detaches from the pharyngeal epithelium and attaches to the dorsal aspect of the caudally migrating thyroid gland.</a:t>
            </a:r>
          </a:p>
          <a:p>
            <a:r>
              <a:rPr lang="en-GB" dirty="0"/>
              <a:t>The ventral part of the 4</a:t>
            </a:r>
            <a:r>
              <a:rPr lang="en-GB" baseline="30000" dirty="0"/>
              <a:t>th</a:t>
            </a:r>
            <a:r>
              <a:rPr lang="en-GB" dirty="0"/>
              <a:t> pouch is considered with the 5</a:t>
            </a:r>
            <a:r>
              <a:rPr lang="en-GB" baseline="30000" dirty="0"/>
              <a:t>th</a:t>
            </a:r>
            <a:r>
              <a:rPr lang="en-GB" dirty="0"/>
              <a:t> pouch and together they give rise to the </a:t>
            </a:r>
            <a:r>
              <a:rPr lang="en-GB" b="1" dirty="0" err="1"/>
              <a:t>ultimobrachial</a:t>
            </a:r>
            <a:r>
              <a:rPr lang="en-GB" b="1" dirty="0"/>
              <a:t> body </a:t>
            </a:r>
            <a:r>
              <a:rPr lang="en-GB" dirty="0"/>
              <a:t>which later becomes the </a:t>
            </a:r>
            <a:r>
              <a:rPr lang="en-GB" b="1" dirty="0" err="1"/>
              <a:t>parafollicular</a:t>
            </a:r>
            <a:r>
              <a:rPr lang="en-GB" b="1" dirty="0"/>
              <a:t> C cells</a:t>
            </a:r>
            <a:r>
              <a:rPr lang="en-GB" dirty="0"/>
              <a:t> of the thyroid gland that secrete </a:t>
            </a:r>
            <a:r>
              <a:rPr lang="en-GB" b="1" dirty="0"/>
              <a:t>calcitonin</a:t>
            </a:r>
            <a:r>
              <a:rPr lang="en-GB" dirty="0"/>
              <a:t>.</a:t>
            </a:r>
          </a:p>
          <a:p>
            <a:pPr marL="0" indent="0">
              <a:buNone/>
            </a:pPr>
            <a:endParaRPr lang="en-GB" dirty="0"/>
          </a:p>
        </p:txBody>
      </p:sp>
    </p:spTree>
    <p:extLst>
      <p:ext uri="{BB962C8B-B14F-4D97-AF65-F5344CB8AC3E}">
        <p14:creationId xmlns:p14="http://schemas.microsoft.com/office/powerpoint/2010/main" val="35803758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pic>
        <p:nvPicPr>
          <p:cNvPr id="4" name="Content Placeholder 3"/>
          <p:cNvPicPr>
            <a:picLocks noGrp="1" noChangeAspect="1"/>
          </p:cNvPicPr>
          <p:nvPr>
            <p:ph idx="1"/>
          </p:nvPr>
        </p:nvPicPr>
        <p:blipFill rotWithShape="1">
          <a:blip r:embed="rId2"/>
          <a:srcRect l="46117" t="50981" r="25261" b="9359"/>
          <a:stretch/>
        </p:blipFill>
        <p:spPr>
          <a:xfrm>
            <a:off x="1210615" y="97938"/>
            <a:ext cx="7675808" cy="5979991"/>
          </a:xfrm>
          <a:prstGeom prst="rect">
            <a:avLst/>
          </a:prstGeom>
        </p:spPr>
      </p:pic>
    </p:spTree>
    <p:extLst>
      <p:ext uri="{BB962C8B-B14F-4D97-AF65-F5344CB8AC3E}">
        <p14:creationId xmlns:p14="http://schemas.microsoft.com/office/powerpoint/2010/main" val="42731750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pic>
        <p:nvPicPr>
          <p:cNvPr id="4" name="Content Placeholder 3"/>
          <p:cNvPicPr>
            <a:picLocks noGrp="1" noChangeAspect="1"/>
          </p:cNvPicPr>
          <p:nvPr>
            <p:ph idx="1"/>
          </p:nvPr>
        </p:nvPicPr>
        <p:blipFill rotWithShape="1">
          <a:blip r:embed="rId2"/>
          <a:srcRect l="20823" t="18128" r="43067" b="28301"/>
          <a:stretch/>
        </p:blipFill>
        <p:spPr>
          <a:xfrm>
            <a:off x="2232100" y="444470"/>
            <a:ext cx="7002052" cy="5840420"/>
          </a:xfrm>
          <a:prstGeom prst="rect">
            <a:avLst/>
          </a:prstGeom>
        </p:spPr>
      </p:pic>
    </p:spTree>
    <p:extLst>
      <p:ext uri="{BB962C8B-B14F-4D97-AF65-F5344CB8AC3E}">
        <p14:creationId xmlns:p14="http://schemas.microsoft.com/office/powerpoint/2010/main" val="322291545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Pharyngeal clefts</a:t>
            </a:r>
          </a:p>
        </p:txBody>
      </p:sp>
      <p:sp>
        <p:nvSpPr>
          <p:cNvPr id="3" name="Content Placeholder 2"/>
          <p:cNvSpPr>
            <a:spLocks noGrp="1"/>
          </p:cNvSpPr>
          <p:nvPr>
            <p:ph idx="1"/>
          </p:nvPr>
        </p:nvSpPr>
        <p:spPr/>
        <p:txBody>
          <a:bodyPr/>
          <a:lstStyle/>
          <a:p>
            <a:r>
              <a:rPr lang="en-GB" dirty="0"/>
              <a:t>At 5 weeks, the embryo has 4 clefts. The lower 3 clefts are overgrown by mesenchyme of the 2</a:t>
            </a:r>
            <a:r>
              <a:rPr lang="en-GB" baseline="30000" dirty="0"/>
              <a:t>nd</a:t>
            </a:r>
            <a:r>
              <a:rPr lang="en-GB" dirty="0"/>
              <a:t> arch which eventually joins the </a:t>
            </a:r>
            <a:r>
              <a:rPr lang="en-GB" dirty="0" err="1"/>
              <a:t>epicardial</a:t>
            </a:r>
            <a:r>
              <a:rPr lang="en-GB" dirty="0"/>
              <a:t> ridge in the lower part of the neck closing off the 3 clefts from the outside.</a:t>
            </a:r>
          </a:p>
          <a:p>
            <a:r>
              <a:rPr lang="en-GB" dirty="0"/>
              <a:t>The cavity formed by the 3 clefts is lined by ectoderm and is called the </a:t>
            </a:r>
            <a:r>
              <a:rPr lang="en-GB" b="1" dirty="0"/>
              <a:t>cervical sinus</a:t>
            </a:r>
            <a:r>
              <a:rPr lang="en-GB" dirty="0"/>
              <a:t>. With further development of the embryo, the sinus disappears.</a:t>
            </a:r>
          </a:p>
          <a:p>
            <a:r>
              <a:rPr lang="en-GB" dirty="0"/>
              <a:t>The 1</a:t>
            </a:r>
            <a:r>
              <a:rPr lang="en-GB" baseline="30000" dirty="0"/>
              <a:t>st</a:t>
            </a:r>
            <a:r>
              <a:rPr lang="en-GB" dirty="0"/>
              <a:t> cleft meanwhile penetrates the underlying mesenchyme to form the external auditory meatus. The epithelium at the end of this meatus forms the external part of the eardrum.</a:t>
            </a:r>
          </a:p>
          <a:p>
            <a:endParaRPr lang="en-GB" dirty="0"/>
          </a:p>
        </p:txBody>
      </p:sp>
    </p:spTree>
    <p:extLst>
      <p:ext uri="{BB962C8B-B14F-4D97-AF65-F5344CB8AC3E}">
        <p14:creationId xmlns:p14="http://schemas.microsoft.com/office/powerpoint/2010/main" val="256739794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Pharyngeal membranes</a:t>
            </a:r>
          </a:p>
        </p:txBody>
      </p:sp>
      <p:sp>
        <p:nvSpPr>
          <p:cNvPr id="3" name="Content Placeholder 2"/>
          <p:cNvSpPr>
            <a:spLocks noGrp="1"/>
          </p:cNvSpPr>
          <p:nvPr>
            <p:ph idx="1"/>
          </p:nvPr>
        </p:nvSpPr>
        <p:spPr/>
        <p:txBody>
          <a:bodyPr/>
          <a:lstStyle/>
          <a:p>
            <a:r>
              <a:rPr lang="en-GB" dirty="0"/>
              <a:t>These are areas where pharyngeal clefts and pouches approach each other to be separated by a thin rim of mesenchyme.</a:t>
            </a:r>
          </a:p>
          <a:p>
            <a:r>
              <a:rPr lang="en-GB" dirty="0"/>
              <a:t>The only significant membrane is that between the 1</a:t>
            </a:r>
            <a:r>
              <a:rPr lang="en-GB" baseline="30000" dirty="0"/>
              <a:t>st</a:t>
            </a:r>
            <a:r>
              <a:rPr lang="en-GB" dirty="0"/>
              <a:t> cleft and groove which gives rise to the tympanic membrane/eardrum.</a:t>
            </a:r>
          </a:p>
        </p:txBody>
      </p:sp>
    </p:spTree>
    <p:extLst>
      <p:ext uri="{BB962C8B-B14F-4D97-AF65-F5344CB8AC3E}">
        <p14:creationId xmlns:p14="http://schemas.microsoft.com/office/powerpoint/2010/main" val="30784166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dirty="0"/>
          </a:p>
        </p:txBody>
      </p:sp>
      <p:sp>
        <p:nvSpPr>
          <p:cNvPr id="3" name="Content Placeholder 2"/>
          <p:cNvSpPr>
            <a:spLocks noGrp="1"/>
          </p:cNvSpPr>
          <p:nvPr>
            <p:ph idx="1"/>
          </p:nvPr>
        </p:nvSpPr>
        <p:spPr/>
        <p:txBody>
          <a:bodyPr/>
          <a:lstStyle/>
          <a:p>
            <a:pPr marL="0" indent="0">
              <a:buNone/>
            </a:pPr>
            <a:r>
              <a:rPr lang="en-GB" dirty="0"/>
              <a:t>*Branchial cyst/sinus/fistula</a:t>
            </a:r>
          </a:p>
          <a:p>
            <a:pPr marL="0" indent="0">
              <a:buNone/>
            </a:pPr>
            <a:r>
              <a:rPr lang="en-GB" dirty="0"/>
              <a:t>*Piriform sinus fistula</a:t>
            </a:r>
          </a:p>
          <a:p>
            <a:pPr marL="0" indent="0">
              <a:buNone/>
            </a:pPr>
            <a:r>
              <a:rPr lang="en-GB" dirty="0"/>
              <a:t>*1</a:t>
            </a:r>
            <a:r>
              <a:rPr lang="en-GB" baseline="30000" dirty="0"/>
              <a:t>st</a:t>
            </a:r>
            <a:r>
              <a:rPr lang="en-GB" dirty="0"/>
              <a:t> arch syndrome                    </a:t>
            </a:r>
          </a:p>
          <a:p>
            <a:pPr marL="0" indent="0">
              <a:buNone/>
            </a:pPr>
            <a:r>
              <a:rPr lang="en-GB" dirty="0"/>
              <a:t>*Di George syndrome               </a:t>
            </a:r>
          </a:p>
          <a:p>
            <a:pPr marL="0" indent="0">
              <a:buNone/>
            </a:pPr>
            <a:r>
              <a:rPr lang="en-GB" dirty="0"/>
              <a:t>*Abnormalities of </a:t>
            </a:r>
            <a:r>
              <a:rPr lang="en-GB" dirty="0" err="1"/>
              <a:t>parathyroids</a:t>
            </a:r>
            <a:r>
              <a:rPr lang="en-GB" dirty="0"/>
              <a:t> and thymus</a:t>
            </a:r>
          </a:p>
          <a:p>
            <a:pPr marL="0" indent="0">
              <a:buNone/>
            </a:pPr>
            <a:endParaRPr lang="en-GB" dirty="0"/>
          </a:p>
        </p:txBody>
      </p:sp>
      <p:sp>
        <p:nvSpPr>
          <p:cNvPr id="4" name="Right Brace 3"/>
          <p:cNvSpPr/>
          <p:nvPr/>
        </p:nvSpPr>
        <p:spPr>
          <a:xfrm>
            <a:off x="4314423" y="2949262"/>
            <a:ext cx="875763" cy="772732"/>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5" name="TextBox 4"/>
          <p:cNvSpPr txBox="1"/>
          <p:nvPr/>
        </p:nvSpPr>
        <p:spPr>
          <a:xfrm>
            <a:off x="5190186" y="3150962"/>
            <a:ext cx="3932936" cy="369332"/>
          </a:xfrm>
          <a:prstGeom prst="rect">
            <a:avLst/>
          </a:prstGeom>
          <a:noFill/>
        </p:spPr>
        <p:txBody>
          <a:bodyPr wrap="none" rtlCol="0">
            <a:spAutoFit/>
          </a:bodyPr>
          <a:lstStyle/>
          <a:p>
            <a:r>
              <a:rPr lang="en-GB" dirty="0"/>
              <a:t>Abnormal migration of neural crest cells</a:t>
            </a:r>
          </a:p>
        </p:txBody>
      </p:sp>
    </p:spTree>
    <p:extLst>
      <p:ext uri="{BB962C8B-B14F-4D97-AF65-F5344CB8AC3E}">
        <p14:creationId xmlns:p14="http://schemas.microsoft.com/office/powerpoint/2010/main" val="42808495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pic>
        <p:nvPicPr>
          <p:cNvPr id="4" name="Content Placeholder 3"/>
          <p:cNvPicPr>
            <a:picLocks noGrp="1" noChangeAspect="1"/>
          </p:cNvPicPr>
          <p:nvPr>
            <p:ph idx="1"/>
          </p:nvPr>
        </p:nvPicPr>
        <p:blipFill rotWithShape="1">
          <a:blip r:embed="rId2"/>
          <a:srcRect l="28811" t="24343" r="39073" b="21198"/>
          <a:stretch/>
        </p:blipFill>
        <p:spPr>
          <a:xfrm>
            <a:off x="2240923" y="751177"/>
            <a:ext cx="6130345" cy="5844471"/>
          </a:xfrm>
          <a:prstGeom prst="rect">
            <a:avLst/>
          </a:prstGeom>
        </p:spPr>
      </p:pic>
    </p:spTree>
    <p:extLst>
      <p:ext uri="{BB962C8B-B14F-4D97-AF65-F5344CB8AC3E}">
        <p14:creationId xmlns:p14="http://schemas.microsoft.com/office/powerpoint/2010/main" val="14210451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p:txBody>
          <a:bodyPr/>
          <a:lstStyle/>
          <a:p>
            <a:r>
              <a:rPr lang="en-GB" dirty="0"/>
              <a:t>The </a:t>
            </a:r>
            <a:r>
              <a:rPr lang="en-GB" dirty="0" err="1"/>
              <a:t>viscerocranium</a:t>
            </a:r>
            <a:r>
              <a:rPr lang="en-GB" dirty="0"/>
              <a:t>(bones of the face) is formed mainly from the derivatives of the 1</a:t>
            </a:r>
            <a:r>
              <a:rPr lang="en-GB" baseline="30000" dirty="0"/>
              <a:t>st</a:t>
            </a:r>
            <a:r>
              <a:rPr lang="en-GB" dirty="0"/>
              <a:t> and 2</a:t>
            </a:r>
            <a:r>
              <a:rPr lang="en-GB" baseline="30000" dirty="0"/>
              <a:t>nd</a:t>
            </a:r>
            <a:r>
              <a:rPr lang="en-GB" dirty="0"/>
              <a:t> pharyngeal arches. The 1</a:t>
            </a:r>
            <a:r>
              <a:rPr lang="en-GB" baseline="30000" dirty="0"/>
              <a:t>st</a:t>
            </a:r>
            <a:r>
              <a:rPr lang="en-GB" dirty="0"/>
              <a:t> arch has the following:</a:t>
            </a:r>
          </a:p>
          <a:p>
            <a:pPr lvl="1"/>
            <a:r>
              <a:rPr lang="en-GB" dirty="0"/>
              <a:t>Maxillary process – maxilla, zygomatic arch, part of the temporal bone</a:t>
            </a:r>
          </a:p>
          <a:p>
            <a:pPr lvl="1"/>
            <a:r>
              <a:rPr lang="en-GB" dirty="0"/>
              <a:t>Mandibular process – Meckel cartilage which in turn gives rise to the mandible and whose remnant persists as the </a:t>
            </a:r>
            <a:r>
              <a:rPr lang="en-GB" dirty="0" err="1"/>
              <a:t>sphenomandibular</a:t>
            </a:r>
            <a:r>
              <a:rPr lang="en-GB" dirty="0"/>
              <a:t> ligament.</a:t>
            </a:r>
          </a:p>
          <a:p>
            <a:r>
              <a:rPr lang="en-GB" dirty="0"/>
              <a:t>The 2</a:t>
            </a:r>
            <a:r>
              <a:rPr lang="en-GB" baseline="30000" dirty="0"/>
              <a:t>nd</a:t>
            </a:r>
            <a:r>
              <a:rPr lang="en-GB" dirty="0"/>
              <a:t> arch together with a tip from the mandibular process gives rise to the </a:t>
            </a:r>
            <a:r>
              <a:rPr lang="en-GB" dirty="0" err="1"/>
              <a:t>ossicles</a:t>
            </a:r>
            <a:r>
              <a:rPr lang="en-GB" dirty="0"/>
              <a:t> of the middle ear. They are the 1</a:t>
            </a:r>
            <a:r>
              <a:rPr lang="en-GB" baseline="30000" dirty="0"/>
              <a:t>st</a:t>
            </a:r>
            <a:r>
              <a:rPr lang="en-GB" dirty="0"/>
              <a:t> bones to ossify, doing so in the 4</a:t>
            </a:r>
            <a:r>
              <a:rPr lang="en-GB" baseline="30000" dirty="0"/>
              <a:t>th</a:t>
            </a:r>
            <a:r>
              <a:rPr lang="en-GB" dirty="0"/>
              <a:t> month.</a:t>
            </a:r>
          </a:p>
          <a:p>
            <a:r>
              <a:rPr lang="en-GB" dirty="0"/>
              <a:t>The rest of the facial bones are derived from neural crest cells.</a:t>
            </a:r>
          </a:p>
          <a:p>
            <a:endParaRPr lang="en-GB" dirty="0"/>
          </a:p>
          <a:p>
            <a:endParaRPr lang="en-GB" dirty="0"/>
          </a:p>
          <a:p>
            <a:pPr marL="0" indent="0">
              <a:buNone/>
            </a:pPr>
            <a:endParaRPr lang="en-GB" dirty="0"/>
          </a:p>
          <a:p>
            <a:endParaRPr lang="en-GB" dirty="0"/>
          </a:p>
        </p:txBody>
      </p:sp>
    </p:spTree>
    <p:extLst>
      <p:ext uri="{BB962C8B-B14F-4D97-AF65-F5344CB8AC3E}">
        <p14:creationId xmlns:p14="http://schemas.microsoft.com/office/powerpoint/2010/main" val="2870961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5" name="Content Placeholder 4"/>
          <p:cNvSpPr>
            <a:spLocks noGrp="1"/>
          </p:cNvSpPr>
          <p:nvPr>
            <p:ph idx="1"/>
          </p:nvPr>
        </p:nvSpPr>
        <p:spPr/>
        <p:txBody>
          <a:bodyPr>
            <a:normAutofit/>
          </a:bodyPr>
          <a:lstStyle/>
          <a:p>
            <a:r>
              <a:rPr lang="en-GB" sz="1800" dirty="0"/>
              <a:t>Red- </a:t>
            </a:r>
            <a:r>
              <a:rPr lang="en-GB" sz="1800" dirty="0" err="1"/>
              <a:t>somites</a:t>
            </a:r>
            <a:r>
              <a:rPr lang="en-GB" sz="1800" dirty="0"/>
              <a:t> and </a:t>
            </a:r>
            <a:r>
              <a:rPr lang="en-GB" sz="1800" dirty="0" err="1"/>
              <a:t>somitomeres</a:t>
            </a:r>
            <a:endParaRPr lang="en-GB" sz="1800" dirty="0"/>
          </a:p>
          <a:p>
            <a:r>
              <a:rPr lang="en-GB" sz="1800" dirty="0"/>
              <a:t>Blue- neural crest</a:t>
            </a:r>
          </a:p>
          <a:p>
            <a:r>
              <a:rPr lang="en-GB" sz="1800" dirty="0"/>
              <a:t>Yellow- lateral plate mesoderm</a:t>
            </a:r>
          </a:p>
        </p:txBody>
      </p:sp>
      <p:pic>
        <p:nvPicPr>
          <p:cNvPr id="6" name="Content Placeholder 3"/>
          <p:cNvPicPr>
            <a:picLocks noChangeAspect="1"/>
          </p:cNvPicPr>
          <p:nvPr/>
        </p:nvPicPr>
        <p:blipFill rotWithShape="1">
          <a:blip r:embed="rId2"/>
          <a:srcRect l="30642" t="28783" r="33082" b="32445"/>
          <a:stretch/>
        </p:blipFill>
        <p:spPr>
          <a:xfrm>
            <a:off x="4297707" y="489396"/>
            <a:ext cx="7715529" cy="4636395"/>
          </a:xfrm>
          <a:prstGeom prst="rect">
            <a:avLst/>
          </a:prstGeom>
        </p:spPr>
      </p:pic>
    </p:spTree>
    <p:extLst>
      <p:ext uri="{BB962C8B-B14F-4D97-AF65-F5344CB8AC3E}">
        <p14:creationId xmlns:p14="http://schemas.microsoft.com/office/powerpoint/2010/main" val="30865339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Pharyngeal/branchial arches</a:t>
            </a:r>
          </a:p>
        </p:txBody>
      </p:sp>
      <p:sp>
        <p:nvSpPr>
          <p:cNvPr id="3" name="Content Placeholder 2"/>
          <p:cNvSpPr>
            <a:spLocks noGrp="1"/>
          </p:cNvSpPr>
          <p:nvPr>
            <p:ph idx="1"/>
          </p:nvPr>
        </p:nvSpPr>
        <p:spPr/>
        <p:txBody>
          <a:bodyPr>
            <a:normAutofit fontScale="92500" lnSpcReduction="10000"/>
          </a:bodyPr>
          <a:lstStyle/>
          <a:p>
            <a:r>
              <a:rPr lang="en-GB" dirty="0"/>
              <a:t>Develop from the 4</a:t>
            </a:r>
            <a:r>
              <a:rPr lang="en-GB" baseline="30000" dirty="0"/>
              <a:t>th</a:t>
            </a:r>
            <a:r>
              <a:rPr lang="en-GB" dirty="0"/>
              <a:t> to the 5</a:t>
            </a:r>
            <a:r>
              <a:rPr lang="en-GB" baseline="30000" dirty="0"/>
              <a:t>th</a:t>
            </a:r>
            <a:r>
              <a:rPr lang="en-GB" dirty="0"/>
              <a:t> week as neural crest cells migrate to the head and neck region.</a:t>
            </a:r>
          </a:p>
          <a:p>
            <a:r>
              <a:rPr lang="en-GB" dirty="0"/>
              <a:t>The 1</a:t>
            </a:r>
            <a:r>
              <a:rPr lang="en-GB" baseline="30000" dirty="0"/>
              <a:t>st</a:t>
            </a:r>
            <a:r>
              <a:rPr lang="en-GB" dirty="0"/>
              <a:t> pair of arches appear as surface elevations at the level of the developing pharynx. </a:t>
            </a:r>
          </a:p>
          <a:p>
            <a:r>
              <a:rPr lang="en-GB" dirty="0"/>
              <a:t>By the end of the 4</a:t>
            </a:r>
            <a:r>
              <a:rPr lang="en-GB" baseline="30000" dirty="0"/>
              <a:t>th</a:t>
            </a:r>
            <a:r>
              <a:rPr lang="en-GB" dirty="0"/>
              <a:t> week, the first 4 arches are visible as ridges on the surface of the embryo.</a:t>
            </a:r>
          </a:p>
          <a:p>
            <a:r>
              <a:rPr lang="en-GB" dirty="0"/>
              <a:t>The 5</a:t>
            </a:r>
            <a:r>
              <a:rPr lang="en-GB" baseline="30000" dirty="0"/>
              <a:t>th</a:t>
            </a:r>
            <a:r>
              <a:rPr lang="en-GB" dirty="0"/>
              <a:t> and 6</a:t>
            </a:r>
            <a:r>
              <a:rPr lang="en-GB" baseline="30000" dirty="0"/>
              <a:t>th</a:t>
            </a:r>
            <a:r>
              <a:rPr lang="en-GB" dirty="0"/>
              <a:t> arches develop soon after but are more rudimentary and thus are not visible externally.</a:t>
            </a:r>
          </a:p>
          <a:p>
            <a:r>
              <a:rPr lang="en-GB" dirty="0"/>
              <a:t>Each pharyngeal arch is comprised of a core of mesenchymal tissue covered externally by ectoderm and lined on the inside by epithelium derived from endoderm.</a:t>
            </a:r>
          </a:p>
          <a:p>
            <a:endParaRPr lang="en-GB" dirty="0"/>
          </a:p>
          <a:p>
            <a:endParaRPr lang="en-GB" dirty="0"/>
          </a:p>
        </p:txBody>
      </p:sp>
    </p:spTree>
    <p:extLst>
      <p:ext uri="{BB962C8B-B14F-4D97-AF65-F5344CB8AC3E}">
        <p14:creationId xmlns:p14="http://schemas.microsoft.com/office/powerpoint/2010/main" val="27748230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pic>
        <p:nvPicPr>
          <p:cNvPr id="4" name="Content Placeholder 3"/>
          <p:cNvPicPr>
            <a:picLocks noGrp="1" noChangeAspect="1"/>
          </p:cNvPicPr>
          <p:nvPr>
            <p:ph idx="1"/>
          </p:nvPr>
        </p:nvPicPr>
        <p:blipFill rotWithShape="1">
          <a:blip r:embed="rId2"/>
          <a:srcRect l="30642" t="10433" r="5625" b="16165"/>
          <a:stretch/>
        </p:blipFill>
        <p:spPr>
          <a:xfrm>
            <a:off x="838200" y="218941"/>
            <a:ext cx="9928538" cy="6428922"/>
          </a:xfrm>
          <a:prstGeom prst="rect">
            <a:avLst/>
          </a:prstGeom>
        </p:spPr>
      </p:pic>
    </p:spTree>
    <p:extLst>
      <p:ext uri="{BB962C8B-B14F-4D97-AF65-F5344CB8AC3E}">
        <p14:creationId xmlns:p14="http://schemas.microsoft.com/office/powerpoint/2010/main" val="25393443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pic>
        <p:nvPicPr>
          <p:cNvPr id="4" name="Content Placeholder 3"/>
          <p:cNvPicPr>
            <a:picLocks noGrp="1" noChangeAspect="1"/>
          </p:cNvPicPr>
          <p:nvPr>
            <p:ph idx="1"/>
          </p:nvPr>
        </p:nvPicPr>
        <p:blipFill rotWithShape="1">
          <a:blip r:embed="rId2"/>
          <a:srcRect l="19992" t="17832" r="32916" b="49019"/>
          <a:stretch/>
        </p:blipFill>
        <p:spPr>
          <a:xfrm>
            <a:off x="226417" y="862885"/>
            <a:ext cx="11584997" cy="4584878"/>
          </a:xfrm>
          <a:prstGeom prst="rect">
            <a:avLst/>
          </a:prstGeom>
        </p:spPr>
      </p:pic>
    </p:spTree>
    <p:extLst>
      <p:ext uri="{BB962C8B-B14F-4D97-AF65-F5344CB8AC3E}">
        <p14:creationId xmlns:p14="http://schemas.microsoft.com/office/powerpoint/2010/main" val="364108378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9472</TotalTime>
  <Words>1683</Words>
  <Application>Microsoft Office PowerPoint</Application>
  <PresentationFormat>Widescreen</PresentationFormat>
  <Paragraphs>127</Paragraphs>
  <Slides>35</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35</vt:i4>
      </vt:variant>
    </vt:vector>
  </HeadingPairs>
  <TitlesOfParts>
    <vt:vector size="39" baseType="lpstr">
      <vt:lpstr>Arial</vt:lpstr>
      <vt:lpstr>Calibri</vt:lpstr>
      <vt:lpstr>Calibri Light</vt:lpstr>
      <vt:lpstr>Office Theme</vt:lpstr>
      <vt:lpstr>DEVELOPMENT OF HEAD AND NECK I</vt:lpstr>
      <vt:lpstr>PowerPoint Presentation</vt:lpstr>
      <vt:lpstr>The skull/cranium</vt:lpstr>
      <vt:lpstr>PowerPoint Presentation</vt:lpstr>
      <vt:lpstr>PowerPoint Presentation</vt:lpstr>
      <vt:lpstr>PowerPoint Presentation</vt:lpstr>
      <vt:lpstr>Pharyngeal/branchial arches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Arch I</vt:lpstr>
      <vt:lpstr>PowerPoint Presentation</vt:lpstr>
      <vt:lpstr>Arch II</vt:lpstr>
      <vt:lpstr>PowerPoint Presentation</vt:lpstr>
      <vt:lpstr>Arch III</vt:lpstr>
      <vt:lpstr>Arch IV-VI</vt:lpstr>
      <vt:lpstr>PowerPoint Presentation</vt:lpstr>
      <vt:lpstr>PowerPoint Presentation</vt:lpstr>
      <vt:lpstr>Pharyngeal pouches</vt:lpstr>
      <vt:lpstr>PowerPoint Presentation</vt:lpstr>
      <vt:lpstr>Pouch I</vt:lpstr>
      <vt:lpstr>Pouch II</vt:lpstr>
      <vt:lpstr>Pouch III</vt:lpstr>
      <vt:lpstr>Pouch IV</vt:lpstr>
      <vt:lpstr>PowerPoint Presentation</vt:lpstr>
      <vt:lpstr>PowerPoint Presentation</vt:lpstr>
      <vt:lpstr>Pharyngeal clefts</vt:lpstr>
      <vt:lpstr>Pharyngeal membranes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DEVELOPMENT OF HEAD AND NECK I</dc:title>
  <dc:creator>my lap</dc:creator>
  <cp:lastModifiedBy>admin</cp:lastModifiedBy>
  <cp:revision>30</cp:revision>
  <dcterms:created xsi:type="dcterms:W3CDTF">2019-10-02T06:38:01Z</dcterms:created>
  <dcterms:modified xsi:type="dcterms:W3CDTF">2023-03-08T18:16:51Z</dcterms:modified>
</cp:coreProperties>
</file>